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21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739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06440" y="1591056"/>
            <a:ext cx="8010144" cy="3054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410" dirty="0">
                <a:solidFill>
                  <a:srgbClr val="B45463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AI-Powered Fraud Detection in Insurance</a:t>
            </a:r>
            <a:endParaRPr lang="en-US" sz="6410" dirty="0"/>
          </a:p>
        </p:txBody>
      </p:sp>
      <p:sp>
        <p:nvSpPr>
          <p:cNvPr id="5" name="Text 1"/>
          <p:cNvSpPr/>
          <p:nvPr/>
        </p:nvSpPr>
        <p:spPr>
          <a:xfrm>
            <a:off x="5806440" y="4910328"/>
            <a:ext cx="8010144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ts val="2320"/>
              </a:lnSpc>
            </a:pPr>
            <a:r>
              <a:rPr lang="en-US" sz="2000" dirty="0"/>
              <a:t>AI-driven fraud detection leverages advanced machine learning algorithms to accurately detect and prevent fraudulent activities within the insurance industry. This cutting-edge approach not only minimizes financial losses but also builds stronger customer trust, creating a more secure and reliable environment for all stakeholders.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4288" y="2898648"/>
            <a:ext cx="1152144" cy="11521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8272" y="2898648"/>
            <a:ext cx="1152144" cy="1152144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02568" y="2898648"/>
            <a:ext cx="722376" cy="1152144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176479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45463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Understanding Fraud in Insurance</a:t>
            </a:r>
            <a:endParaRPr lang="en-US" sz="4640" dirty="0"/>
          </a:p>
        </p:txBody>
      </p:sp>
      <p:sp>
        <p:nvSpPr>
          <p:cNvPr id="7" name="Text 1"/>
          <p:cNvSpPr/>
          <p:nvPr/>
        </p:nvSpPr>
        <p:spPr>
          <a:xfrm>
            <a:off x="960120" y="4288536"/>
            <a:ext cx="383133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Types of Insurance Fraud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960120" y="4873752"/>
            <a:ext cx="3831336" cy="12499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Insurance fraud can manifest in various forms, including false claims, staged accidents, and inflated repair costs.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5404104" y="4288536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Impact of Fraud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5404104" y="4791456"/>
            <a:ext cx="3831336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Fraudulent activities increase premiums for all policyholders, strain company resources, and damage the reputation of insurance providers.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848088" y="4288536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Evolving Techniques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848088" y="4791456"/>
            <a:ext cx="3831336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Fraudsters continuously adapt their methods, exploiting loopholes and emerging technologies.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902952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5358384"/>
            <a:ext cx="7790688" cy="77906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5358384"/>
            <a:ext cx="7790688" cy="77906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0" y="5358384"/>
            <a:ext cx="7790688" cy="77906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64922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45463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Role of AI in Detection</a:t>
            </a:r>
            <a:endParaRPr lang="en-US" sz="4640" dirty="0"/>
          </a:p>
        </p:txBody>
      </p:sp>
      <p:sp>
        <p:nvSpPr>
          <p:cNvPr id="7" name="Text 1"/>
          <p:cNvSpPr/>
          <p:nvPr/>
        </p:nvSpPr>
        <p:spPr>
          <a:xfrm>
            <a:off x="950976" y="3017520"/>
            <a:ext cx="3858768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Machine Learning Algorithms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950976" y="4014216"/>
            <a:ext cx="3858768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AI utilizes machine learning to analyze vast datasets, identifying patterns and anomalies that may indicate fraudulent behavior, thereby enhancing detection rates.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5394960" y="1920240"/>
            <a:ext cx="385876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Predictive Analytics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5394960" y="2560320"/>
            <a:ext cx="3858768" cy="20665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2320"/>
              </a:lnSpc>
            </a:pPr>
            <a:r>
              <a:rPr lang="en-US" sz="2000" dirty="0"/>
              <a:t>Using predictive analytics, AI can anticipate potential fraud risks by analyzing historical data, enabling insurers to address vulnerabilities proactively before they escalate into major problems.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4709160" y="7571232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7242048" y="6117336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212121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3" name="Text 7"/>
          <p:cNvSpPr/>
          <p:nvPr/>
        </p:nvSpPr>
        <p:spPr>
          <a:xfrm>
            <a:off x="9838944" y="3383280"/>
            <a:ext cx="385876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Real-Time Monitoring</a:t>
            </a:r>
            <a:endParaRPr lang="en-US" sz="2320" dirty="0"/>
          </a:p>
        </p:txBody>
      </p:sp>
      <p:sp>
        <p:nvSpPr>
          <p:cNvPr id="14" name="Text 8"/>
          <p:cNvSpPr/>
          <p:nvPr/>
        </p:nvSpPr>
        <p:spPr>
          <a:xfrm>
            <a:off x="9838944" y="4014216"/>
            <a:ext cx="3858768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AI systems enable real-time monitoring of transactions and claims, providing immediate alerts for suspicious activities, which accelerates response times and reduces fraud impact.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9765792" y="7571232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0F0F0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3</a:t>
            </a:r>
            <a:endParaRPr lang="en-US" sz="232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2029968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45463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Benefits of AI in Fraud Detection</a:t>
            </a:r>
            <a:endParaRPr lang="en-US" sz="4640" dirty="0"/>
          </a:p>
        </p:txBody>
      </p:sp>
      <p:sp>
        <p:nvSpPr>
          <p:cNvPr id="5" name="Text 1"/>
          <p:cNvSpPr/>
          <p:nvPr/>
        </p:nvSpPr>
        <p:spPr>
          <a:xfrm>
            <a:off x="1078992" y="3163824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Increased Accuracy</a:t>
            </a:r>
            <a:endParaRPr lang="en-US" sz="2320" dirty="0"/>
          </a:p>
        </p:txBody>
      </p:sp>
      <p:sp>
        <p:nvSpPr>
          <p:cNvPr id="6" name="Text 2"/>
          <p:cNvSpPr/>
          <p:nvPr/>
        </p:nvSpPr>
        <p:spPr>
          <a:xfrm>
            <a:off x="1078992" y="3675888"/>
            <a:ext cx="3831336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ts val="2320"/>
              </a:lnSpc>
            </a:pPr>
            <a:r>
              <a:rPr lang="en-US" sz="2000" dirty="0"/>
              <a:t>AI models enhance fraud detection accuracy by reducing false positives, ensuring faster processing of genuine claims while effectively identifying suspicious activities.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5404104" y="3163824"/>
            <a:ext cx="3831336" cy="5120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Cost Efficiency</a:t>
            </a:r>
          </a:p>
          <a:p>
            <a:pPr marL="0" indent="0" algn="l">
              <a:lnSpc>
                <a:spcPts val="2900"/>
              </a:lnSpc>
              <a:buNone/>
            </a:pPr>
            <a:endParaRPr lang="en-US" sz="2320" dirty="0"/>
          </a:p>
        </p:txBody>
      </p:sp>
      <p:sp>
        <p:nvSpPr>
          <p:cNvPr id="8" name="Text 4"/>
          <p:cNvSpPr/>
          <p:nvPr/>
        </p:nvSpPr>
        <p:spPr>
          <a:xfrm>
            <a:off x="5404104" y="3675888"/>
            <a:ext cx="3831336" cy="2523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ts val="2320"/>
              </a:lnSpc>
            </a:pPr>
            <a:r>
              <a:rPr lang="en-US" sz="2000" dirty="0"/>
              <a:t>Automated fraud detection enhances operational efficiency by eliminating the need for time-consuming manual checks, leading to significant cost reductions and improved profitability for insurance companies.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9729216" y="3163824"/>
            <a:ext cx="3831336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Enhanced Customer Experience</a:t>
            </a:r>
            <a:endParaRPr lang="en-US" sz="2320" dirty="0"/>
          </a:p>
        </p:txBody>
      </p:sp>
      <p:sp>
        <p:nvSpPr>
          <p:cNvPr id="10" name="Text 6"/>
          <p:cNvSpPr/>
          <p:nvPr/>
        </p:nvSpPr>
        <p:spPr>
          <a:xfrm>
            <a:off x="9729216" y="4041648"/>
            <a:ext cx="3831336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ts val="2320"/>
              </a:lnSpc>
            </a:pPr>
            <a:r>
              <a:rPr lang="en-US" sz="2000" dirty="0"/>
              <a:t>Quicker claim processing and reduced interruptions from fraud investigations improve the overall customer experience, building trust and strengthening policyholder loyalty.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0" y="2761488"/>
            <a:ext cx="3831336" cy="25328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4104" y="2761488"/>
            <a:ext cx="3831336" cy="25328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48088" y="2761488"/>
            <a:ext cx="3831336" cy="25328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896112"/>
            <a:ext cx="12984480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45463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Challenges and Limitations of AI in Fraud Detection</a:t>
            </a:r>
            <a:endParaRPr lang="en-US" sz="4640" dirty="0"/>
          </a:p>
        </p:txBody>
      </p:sp>
      <p:sp>
        <p:nvSpPr>
          <p:cNvPr id="7" name="Text 1"/>
          <p:cNvSpPr/>
          <p:nvPr/>
        </p:nvSpPr>
        <p:spPr>
          <a:xfrm>
            <a:off x="960120" y="5522976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Data Privacy Concerns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960120" y="6035040"/>
            <a:ext cx="3831336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Sensitive customer data must be handled responsibly to comply with regulations and maintain trust.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5404104" y="5522976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Algorithm Bias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5404104" y="6035040"/>
            <a:ext cx="3831336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AI models can inherit biases from training data, leading to unfair treatment of certain demographics.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848088" y="5522976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Integration Issues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848088" y="6035040"/>
            <a:ext cx="3831336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Implementing AI systems with existing infrastructure can be complex and resource-intensive.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089136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4544568"/>
            <a:ext cx="7790688" cy="77906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4544568"/>
            <a:ext cx="7790688" cy="77906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0" y="4544568"/>
            <a:ext cx="7790688" cy="77906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64922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45463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The Future of AI in Insurance</a:t>
            </a:r>
            <a:endParaRPr lang="en-US" sz="4640" dirty="0"/>
          </a:p>
        </p:txBody>
      </p:sp>
      <p:sp>
        <p:nvSpPr>
          <p:cNvPr id="7" name="Text 1"/>
          <p:cNvSpPr/>
          <p:nvPr/>
        </p:nvSpPr>
        <p:spPr>
          <a:xfrm>
            <a:off x="950976" y="3456432"/>
            <a:ext cx="3858768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Continuous Learning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950976" y="4096512"/>
            <a:ext cx="3858768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AI systems will adapt to new fraud patterns for better detection.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5394960" y="1920240"/>
            <a:ext cx="3858768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Collaboration with Regulators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5394960" y="2926080"/>
            <a:ext cx="3858768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Insurers and regulators will work together for responsible AI usage.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4709160" y="6766560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7242048" y="5303520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212121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3" name="Text 7"/>
          <p:cNvSpPr/>
          <p:nvPr/>
        </p:nvSpPr>
        <p:spPr>
          <a:xfrm>
            <a:off x="9838944" y="3090672"/>
            <a:ext cx="3858768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Expansion to Other Areas</a:t>
            </a:r>
            <a:endParaRPr lang="en-US" sz="2320" dirty="0"/>
          </a:p>
        </p:txBody>
      </p:sp>
      <p:sp>
        <p:nvSpPr>
          <p:cNvPr id="14" name="Text 8"/>
          <p:cNvSpPr/>
          <p:nvPr/>
        </p:nvSpPr>
        <p:spPr>
          <a:xfrm>
            <a:off x="9838944" y="4096512"/>
            <a:ext cx="3858768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AI's success in fraud detection may enhance underwriting and risk assessment.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9765792" y="6766560"/>
            <a:ext cx="164592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0F0F0F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3</a:t>
            </a:r>
            <a:endParaRPr lang="en-US" sz="232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0" y="2395728"/>
            <a:ext cx="3831336" cy="25328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4104" y="2395728"/>
            <a:ext cx="3831336" cy="25328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48088" y="2395728"/>
            <a:ext cx="3831336" cy="25328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126187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45463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Case Studies and Success Stories</a:t>
            </a:r>
            <a:endParaRPr lang="en-US" sz="4640" dirty="0"/>
          </a:p>
        </p:txBody>
      </p:sp>
      <p:sp>
        <p:nvSpPr>
          <p:cNvPr id="7" name="Text 1"/>
          <p:cNvSpPr/>
          <p:nvPr/>
        </p:nvSpPr>
        <p:spPr>
          <a:xfrm>
            <a:off x="960120" y="5157216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Company A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960120" y="5669280"/>
            <a:ext cx="3831336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2320"/>
              </a:lnSpc>
            </a:pPr>
            <a:r>
              <a:rPr lang="en-US" sz="2000" dirty="0"/>
              <a:t>Deployed AI-powered fraud detection, achieving a 30% decline in fraudulent claims within the first year of implementation.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5404104" y="5157216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Company B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5404104" y="5669280"/>
            <a:ext cx="3831336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2320"/>
              </a:lnSpc>
            </a:pPr>
            <a:r>
              <a:rPr lang="en-US" sz="2000" dirty="0"/>
              <a:t>Applied machine learning algorithms to boost fraud detection rates by 25%, significantly reducing the costs associated with fraudulent activities.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848088" y="5157216"/>
            <a:ext cx="3831336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Industry Collaboration</a:t>
            </a:r>
          </a:p>
        </p:txBody>
      </p:sp>
      <p:sp>
        <p:nvSpPr>
          <p:cNvPr id="12" name="Text 6"/>
          <p:cNvSpPr/>
          <p:nvPr/>
        </p:nvSpPr>
        <p:spPr>
          <a:xfrm>
            <a:off x="9848088" y="5669280"/>
            <a:ext cx="3831336" cy="1298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2320"/>
              </a:lnSpc>
            </a:pPr>
            <a:r>
              <a:rPr lang="en-US" sz="2000" dirty="0"/>
              <a:t>Insurance companies collaborated to strengthen AI models’ predictive accuracy in detecting and preventing fraud.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9176" y="0"/>
            <a:ext cx="5230368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3383280"/>
            <a:ext cx="2487168" cy="296265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3592" y="3383280"/>
            <a:ext cx="2487168" cy="296265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6792" y="3383280"/>
            <a:ext cx="2487168" cy="2962656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32104" y="1627632"/>
            <a:ext cx="8010144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B45463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The Role of AI in Fraud Detection</a:t>
            </a:r>
            <a:endParaRPr lang="en-US" sz="4640" dirty="0"/>
          </a:p>
        </p:txBody>
      </p:sp>
      <p:sp>
        <p:nvSpPr>
          <p:cNvPr id="8" name="Text 1"/>
          <p:cNvSpPr/>
          <p:nvPr/>
        </p:nvSpPr>
        <p:spPr>
          <a:xfrm>
            <a:off x="1078992" y="3493008"/>
            <a:ext cx="2011680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Improving Accuracy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1078992" y="4379975"/>
            <a:ext cx="2011680" cy="16328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2320"/>
              </a:lnSpc>
            </a:pPr>
            <a:r>
              <a:rPr lang="en-US" sz="2000" dirty="0"/>
              <a:t>AI significantly improves the accuracy and efficiency of fraud detection systems.</a:t>
            </a:r>
            <a:endParaRPr lang="en-US" sz="1850" dirty="0"/>
          </a:p>
        </p:txBody>
      </p:sp>
      <p:sp>
        <p:nvSpPr>
          <p:cNvPr id="10" name="Text 3"/>
          <p:cNvSpPr/>
          <p:nvPr/>
        </p:nvSpPr>
        <p:spPr>
          <a:xfrm>
            <a:off x="3831336" y="3493008"/>
            <a:ext cx="2011680" cy="7406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Reducing Costs</a:t>
            </a:r>
            <a:endParaRPr lang="en-US" sz="2320" dirty="0"/>
          </a:p>
        </p:txBody>
      </p:sp>
      <p:sp>
        <p:nvSpPr>
          <p:cNvPr id="11" name="Text 4"/>
          <p:cNvSpPr/>
          <p:nvPr/>
        </p:nvSpPr>
        <p:spPr>
          <a:xfrm>
            <a:off x="3831336" y="4379976"/>
            <a:ext cx="2011680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Implementing AI can significantly lower operational costs for insurers.</a:t>
            </a:r>
            <a:endParaRPr lang="en-US" sz="1850" dirty="0"/>
          </a:p>
        </p:txBody>
      </p:sp>
      <p:sp>
        <p:nvSpPr>
          <p:cNvPr id="12" name="Text 5"/>
          <p:cNvSpPr/>
          <p:nvPr/>
        </p:nvSpPr>
        <p:spPr>
          <a:xfrm>
            <a:off x="6574536" y="3493008"/>
            <a:ext cx="2011680" cy="1106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62626"/>
                </a:solidFill>
                <a:latin typeface="思源宋体-思源宋体-Heavy" pitchFamily="34" charset="0"/>
                <a:ea typeface="思源宋体-思源宋体-Heavy" pitchFamily="34" charset="-122"/>
                <a:cs typeface="思源宋体-思源宋体-Heavy" pitchFamily="34" charset="-120"/>
              </a:rPr>
              <a:t>Enhancing Customer Experience</a:t>
            </a:r>
            <a:endParaRPr lang="en-US" sz="2320" dirty="0"/>
          </a:p>
        </p:txBody>
      </p:sp>
      <p:sp>
        <p:nvSpPr>
          <p:cNvPr id="13" name="Text 6"/>
          <p:cNvSpPr/>
          <p:nvPr/>
        </p:nvSpPr>
        <p:spPr>
          <a:xfrm>
            <a:off x="6574536" y="4745736"/>
            <a:ext cx="2011680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262626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AI streamlines the claims process for a better customer experience.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CC382-11F5-C1A9-457F-F7FF5D9E1612}"/>
              </a:ext>
            </a:extLst>
          </p:cNvPr>
          <p:cNvSpPr txBox="1"/>
          <p:nvPr/>
        </p:nvSpPr>
        <p:spPr>
          <a:xfrm>
            <a:off x="4017817" y="3505200"/>
            <a:ext cx="74398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>
                <a:latin typeface="Algerian" panose="04020705040A02060702" pitchFamily="82" charset="0"/>
              </a:rPr>
              <a:t>THANK YOU!!!!!!</a:t>
            </a:r>
          </a:p>
        </p:txBody>
      </p:sp>
    </p:spTree>
    <p:extLst>
      <p:ext uri="{BB962C8B-B14F-4D97-AF65-F5344CB8AC3E}">
        <p14:creationId xmlns:p14="http://schemas.microsoft.com/office/powerpoint/2010/main" val="28243646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532</Words>
  <Application>Microsoft Office PowerPoint</Application>
  <PresentationFormat>Custom</PresentationFormat>
  <Paragraphs>66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Algerian</vt:lpstr>
      <vt:lpstr>Arial</vt:lpstr>
      <vt:lpstr>思源宋体-思源宋体-Heavy</vt:lpstr>
      <vt:lpstr>思源宋体-思源宋体-Regular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Sanghamitra Nayak</cp:lastModifiedBy>
  <cp:revision>2</cp:revision>
  <dcterms:created xsi:type="dcterms:W3CDTF">2025-07-25T10:53:45Z</dcterms:created>
  <dcterms:modified xsi:type="dcterms:W3CDTF">2025-07-25T11:16:39Z</dcterms:modified>
</cp:coreProperties>
</file>